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6" roundtripDataSignature="AMtx7mjNJnBhnyi4m+8EuGpbPJ1aq2ZW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624AB5-8631-457A-9ACE-70BD55A931FE}">
  <a:tblStyle styleId="{3B624AB5-8631-457A-9ACE-70BD55A931FE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2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bg>
      <p:bgPr>
        <a:solidFill>
          <a:srgbClr val="0E9547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2"/>
          <p:cNvSpPr/>
          <p:nvPr/>
        </p:nvSpPr>
        <p:spPr>
          <a:xfrm>
            <a:off x="0" y="0"/>
            <a:ext cx="12192000" cy="216568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12"/>
          <p:cNvSpPr txBox="1">
            <a:spLocks noGrp="1"/>
          </p:cNvSpPr>
          <p:nvPr>
            <p:ph type="ctrTitle"/>
          </p:nvPr>
        </p:nvSpPr>
        <p:spPr>
          <a:xfrm>
            <a:off x="697832" y="120316"/>
            <a:ext cx="10615103" cy="766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2"/>
          <p:cNvSpPr txBox="1">
            <a:spLocks noGrp="1"/>
          </p:cNvSpPr>
          <p:nvPr>
            <p:ph type="subTitle" idx="1"/>
          </p:nvPr>
        </p:nvSpPr>
        <p:spPr>
          <a:xfrm>
            <a:off x="697831" y="1005725"/>
            <a:ext cx="10615103" cy="1087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17" name="Google Shape;17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312935" y="1248778"/>
            <a:ext cx="771692" cy="771692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12"/>
          <p:cNvSpPr/>
          <p:nvPr/>
        </p:nvSpPr>
        <p:spPr>
          <a:xfrm>
            <a:off x="697831" y="2646947"/>
            <a:ext cx="10756232" cy="3709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12"/>
          <p:cNvSpPr/>
          <p:nvPr/>
        </p:nvSpPr>
        <p:spPr>
          <a:xfrm>
            <a:off x="4466492" y="6499058"/>
            <a:ext cx="3023063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Nurture 4 Wellbeing © </a:t>
            </a:r>
            <a:r>
              <a:rPr lang="en-IE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One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" name="Google Shape;20;p12"/>
          <p:cNvPicPr preferRelativeResize="0"/>
          <p:nvPr/>
        </p:nvPicPr>
        <p:blipFill rotWithShape="1">
          <a:blip r:embed="rId3">
            <a:alphaModFix amt="36000"/>
          </a:blip>
          <a:srcRect t="28124" b="17506"/>
          <a:stretch/>
        </p:blipFill>
        <p:spPr>
          <a:xfrm rot="-1650247">
            <a:off x="1372760" y="2349826"/>
            <a:ext cx="8645883" cy="26864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editation">
  <p:cSld name="Meditation">
    <p:bg>
      <p:bgPr>
        <a:solidFill>
          <a:schemeClr val="lt2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/>
          <p:nvPr/>
        </p:nvSpPr>
        <p:spPr>
          <a:xfrm>
            <a:off x="0" y="0"/>
            <a:ext cx="12192000" cy="216568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3" name="Google Shape;113;p21"/>
          <p:cNvCxnSpPr/>
          <p:nvPr/>
        </p:nvCxnSpPr>
        <p:spPr>
          <a:xfrm>
            <a:off x="2847064" y="6320088"/>
            <a:ext cx="6497872" cy="0"/>
          </a:xfrm>
          <a:prstGeom prst="straightConnector1">
            <a:avLst/>
          </a:prstGeom>
          <a:noFill/>
          <a:ln w="41275" cap="flat" cmpd="sng">
            <a:solidFill>
              <a:srgbClr val="0E9547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14" name="Google Shape;114;p21" descr="Thought bubbl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277600" y="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1"/>
          <p:cNvSpPr/>
          <p:nvPr/>
        </p:nvSpPr>
        <p:spPr>
          <a:xfrm>
            <a:off x="4466492" y="6499058"/>
            <a:ext cx="3023063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1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Nurture 4 Wellbeing © </a:t>
            </a:r>
            <a:r>
              <a:rPr lang="en-IE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One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21"/>
          <p:cNvSpPr txBox="1">
            <a:spLocks noGrp="1"/>
          </p:cNvSpPr>
          <p:nvPr>
            <p:ph type="body" idx="1"/>
          </p:nvPr>
        </p:nvSpPr>
        <p:spPr>
          <a:xfrm>
            <a:off x="697832" y="2714624"/>
            <a:ext cx="10615103" cy="3175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p21"/>
          <p:cNvSpPr txBox="1"/>
          <p:nvPr/>
        </p:nvSpPr>
        <p:spPr>
          <a:xfrm>
            <a:off x="697831" y="122503"/>
            <a:ext cx="532598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sz="4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Meditation</a:t>
            </a:r>
            <a:endParaRPr sz="4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8" name="Google Shape;118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12935" y="6031788"/>
            <a:ext cx="771692" cy="7716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21"/>
          <p:cNvPicPr preferRelativeResize="0"/>
          <p:nvPr/>
        </p:nvPicPr>
        <p:blipFill rotWithShape="1">
          <a:blip r:embed="rId4">
            <a:alphaModFix amt="36000"/>
          </a:blip>
          <a:srcRect t="28124" b="17506"/>
          <a:stretch/>
        </p:blipFill>
        <p:spPr>
          <a:xfrm rot="-1650247">
            <a:off x="1372760" y="2349826"/>
            <a:ext cx="8645883" cy="26864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ink, Pair, Share">
  <p:cSld name="Think, Pair, Share">
    <p:bg>
      <p:bgPr>
        <a:solidFill>
          <a:schemeClr val="lt2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/>
          <p:nvPr/>
        </p:nvSpPr>
        <p:spPr>
          <a:xfrm>
            <a:off x="0" y="0"/>
            <a:ext cx="12192000" cy="216568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2" name="Google Shape;122;p22"/>
          <p:cNvCxnSpPr/>
          <p:nvPr/>
        </p:nvCxnSpPr>
        <p:spPr>
          <a:xfrm>
            <a:off x="2847064" y="6320088"/>
            <a:ext cx="6497872" cy="0"/>
          </a:xfrm>
          <a:prstGeom prst="straightConnector1">
            <a:avLst/>
          </a:prstGeom>
          <a:noFill/>
          <a:ln w="41275" cap="flat" cmpd="sng">
            <a:solidFill>
              <a:srgbClr val="0E9547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23" name="Google Shape;123;p22" descr="Cycle with peopl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295350" y="-9736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22"/>
          <p:cNvSpPr/>
          <p:nvPr/>
        </p:nvSpPr>
        <p:spPr>
          <a:xfrm>
            <a:off x="4466492" y="6499058"/>
            <a:ext cx="3023063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1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Nurture 4 Wellbeing © </a:t>
            </a:r>
            <a:r>
              <a:rPr lang="en-IE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One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22"/>
          <p:cNvSpPr txBox="1">
            <a:spLocks noGrp="1"/>
          </p:cNvSpPr>
          <p:nvPr>
            <p:ph type="body" idx="1"/>
          </p:nvPr>
        </p:nvSpPr>
        <p:spPr>
          <a:xfrm>
            <a:off x="697832" y="2714624"/>
            <a:ext cx="10615103" cy="3175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6" name="Google Shape;126;p22"/>
          <p:cNvSpPr txBox="1"/>
          <p:nvPr/>
        </p:nvSpPr>
        <p:spPr>
          <a:xfrm>
            <a:off x="697831" y="122503"/>
            <a:ext cx="532598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sz="4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Think, Pair, Share</a:t>
            </a:r>
            <a:endParaRPr sz="4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" name="Google Shape;127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12935" y="6031788"/>
            <a:ext cx="771692" cy="7716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22"/>
          <p:cNvPicPr preferRelativeResize="0"/>
          <p:nvPr/>
        </p:nvPicPr>
        <p:blipFill rotWithShape="1">
          <a:blip r:embed="rId4">
            <a:alphaModFix amt="36000"/>
          </a:blip>
          <a:srcRect t="28124" b="17506"/>
          <a:stretch/>
        </p:blipFill>
        <p:spPr>
          <a:xfrm rot="-1650247">
            <a:off x="1372760" y="2349826"/>
            <a:ext cx="8645883" cy="26864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ue Sky">
  <p:cSld name="Blue Sky">
    <p:bg>
      <p:bgPr>
        <a:solidFill>
          <a:schemeClr val="lt2"/>
        </a:soli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3"/>
          <p:cNvSpPr/>
          <p:nvPr/>
        </p:nvSpPr>
        <p:spPr>
          <a:xfrm>
            <a:off x="0" y="0"/>
            <a:ext cx="12192000" cy="216568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1" name="Google Shape;131;p23"/>
          <p:cNvCxnSpPr/>
          <p:nvPr/>
        </p:nvCxnSpPr>
        <p:spPr>
          <a:xfrm>
            <a:off x="2847064" y="6320088"/>
            <a:ext cx="6497872" cy="0"/>
          </a:xfrm>
          <a:prstGeom prst="straightConnector1">
            <a:avLst/>
          </a:prstGeom>
          <a:noFill/>
          <a:ln w="41275" cap="flat" cmpd="sng">
            <a:solidFill>
              <a:srgbClr val="0E9547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32" name="Google Shape;132;p23" descr="Hot air balloon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298421" y="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23"/>
          <p:cNvSpPr/>
          <p:nvPr/>
        </p:nvSpPr>
        <p:spPr>
          <a:xfrm>
            <a:off x="4466492" y="6499058"/>
            <a:ext cx="3023063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1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Nurture 4 Wellbeing © </a:t>
            </a:r>
            <a:r>
              <a:rPr lang="en-IE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One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23"/>
          <p:cNvSpPr txBox="1">
            <a:spLocks noGrp="1"/>
          </p:cNvSpPr>
          <p:nvPr>
            <p:ph type="body" idx="1"/>
          </p:nvPr>
        </p:nvSpPr>
        <p:spPr>
          <a:xfrm>
            <a:off x="697832" y="2714624"/>
            <a:ext cx="10615103" cy="3175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5" name="Google Shape;135;p23"/>
          <p:cNvSpPr txBox="1"/>
          <p:nvPr/>
        </p:nvSpPr>
        <p:spPr>
          <a:xfrm>
            <a:off x="697831" y="122503"/>
            <a:ext cx="532598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sz="4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Blue Sky</a:t>
            </a:r>
            <a:endParaRPr sz="4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6" name="Google Shape;136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12935" y="6031788"/>
            <a:ext cx="771692" cy="7716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23"/>
          <p:cNvPicPr preferRelativeResize="0"/>
          <p:nvPr/>
        </p:nvPicPr>
        <p:blipFill rotWithShape="1">
          <a:blip r:embed="rId4">
            <a:alphaModFix amt="36000"/>
          </a:blip>
          <a:srcRect t="28124" b="17506"/>
          <a:stretch/>
        </p:blipFill>
        <p:spPr>
          <a:xfrm rot="-1650247">
            <a:off x="1372760" y="2349826"/>
            <a:ext cx="8645883" cy="26864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flection">
  <p:cSld name="Reflection">
    <p:bg>
      <p:bgPr>
        <a:solidFill>
          <a:schemeClr val="lt2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4"/>
          <p:cNvSpPr/>
          <p:nvPr/>
        </p:nvSpPr>
        <p:spPr>
          <a:xfrm>
            <a:off x="0" y="0"/>
            <a:ext cx="12192000" cy="216568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0" name="Google Shape;140;p24"/>
          <p:cNvCxnSpPr/>
          <p:nvPr/>
        </p:nvCxnSpPr>
        <p:spPr>
          <a:xfrm>
            <a:off x="2847064" y="6320088"/>
            <a:ext cx="6497872" cy="0"/>
          </a:xfrm>
          <a:prstGeom prst="straightConnector1">
            <a:avLst/>
          </a:prstGeom>
          <a:noFill/>
          <a:ln w="41275" cap="flat" cmpd="sng">
            <a:solidFill>
              <a:srgbClr val="0E9547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41" name="Google Shape;141;p24" descr="Head with gears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247146" y="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24"/>
          <p:cNvSpPr/>
          <p:nvPr/>
        </p:nvSpPr>
        <p:spPr>
          <a:xfrm>
            <a:off x="4466492" y="6499058"/>
            <a:ext cx="3023063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1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Nurture 4 Wellbeing © </a:t>
            </a:r>
            <a:r>
              <a:rPr lang="en-IE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One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24"/>
          <p:cNvSpPr txBox="1">
            <a:spLocks noGrp="1"/>
          </p:cNvSpPr>
          <p:nvPr>
            <p:ph type="body" idx="1"/>
          </p:nvPr>
        </p:nvSpPr>
        <p:spPr>
          <a:xfrm>
            <a:off x="697832" y="2714624"/>
            <a:ext cx="10615103" cy="3175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4" name="Google Shape;144;p24"/>
          <p:cNvSpPr txBox="1"/>
          <p:nvPr/>
        </p:nvSpPr>
        <p:spPr>
          <a:xfrm>
            <a:off x="697831" y="122503"/>
            <a:ext cx="532598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sz="4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Reflection</a:t>
            </a:r>
            <a:endParaRPr sz="4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5" name="Google Shape;145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12935" y="6031788"/>
            <a:ext cx="771692" cy="7716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24"/>
          <p:cNvPicPr preferRelativeResize="0"/>
          <p:nvPr/>
        </p:nvPicPr>
        <p:blipFill rotWithShape="1">
          <a:blip r:embed="rId4">
            <a:alphaModFix amt="36000"/>
          </a:blip>
          <a:srcRect t="28124" b="17506"/>
          <a:stretch/>
        </p:blipFill>
        <p:spPr>
          <a:xfrm rot="-1650247">
            <a:off x="1372760" y="2349826"/>
            <a:ext cx="8645883" cy="26864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YouTube/TED Talk">
  <p:cSld name="YouTube/TED Talk">
    <p:bg>
      <p:bgPr>
        <a:solidFill>
          <a:schemeClr val="lt2"/>
        </a:solid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5"/>
          <p:cNvSpPr/>
          <p:nvPr/>
        </p:nvSpPr>
        <p:spPr>
          <a:xfrm>
            <a:off x="0" y="0"/>
            <a:ext cx="12192000" cy="216568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5"/>
          <p:cNvSpPr txBox="1">
            <a:spLocks noGrp="1"/>
          </p:cNvSpPr>
          <p:nvPr>
            <p:ph type="ctrTitle"/>
          </p:nvPr>
        </p:nvSpPr>
        <p:spPr>
          <a:xfrm>
            <a:off x="697832" y="120316"/>
            <a:ext cx="10615103" cy="766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50" name="Google Shape;150;p25"/>
          <p:cNvCxnSpPr/>
          <p:nvPr/>
        </p:nvCxnSpPr>
        <p:spPr>
          <a:xfrm>
            <a:off x="2847064" y="6320088"/>
            <a:ext cx="6497872" cy="0"/>
          </a:xfrm>
          <a:prstGeom prst="straightConnector1">
            <a:avLst/>
          </a:prstGeom>
          <a:noFill/>
          <a:ln w="41275" cap="flat" cmpd="sng">
            <a:solidFill>
              <a:srgbClr val="0E9547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51" name="Google Shape;151;p25" descr="Presentation with media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283906" y="-12807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25"/>
          <p:cNvSpPr>
            <a:spLocks noGrp="1"/>
          </p:cNvSpPr>
          <p:nvPr>
            <p:ph type="media" idx="2"/>
          </p:nvPr>
        </p:nvSpPr>
        <p:spPr>
          <a:xfrm>
            <a:off x="697832" y="2409389"/>
            <a:ext cx="10615103" cy="3351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3" name="Google Shape;153;p25"/>
          <p:cNvSpPr/>
          <p:nvPr/>
        </p:nvSpPr>
        <p:spPr>
          <a:xfrm>
            <a:off x="4466492" y="6499058"/>
            <a:ext cx="3023063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1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Nurture 4 Wellbeing © </a:t>
            </a:r>
            <a:r>
              <a:rPr lang="en-IE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One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4" name="Google Shape;154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12935" y="6031788"/>
            <a:ext cx="771692" cy="7716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25"/>
          <p:cNvPicPr preferRelativeResize="0"/>
          <p:nvPr/>
        </p:nvPicPr>
        <p:blipFill rotWithShape="1">
          <a:blip r:embed="rId4">
            <a:alphaModFix amt="36000"/>
          </a:blip>
          <a:srcRect t="28124" b="17506"/>
          <a:stretch/>
        </p:blipFill>
        <p:spPr>
          <a:xfrm rot="-1650247">
            <a:off x="1372760" y="2349826"/>
            <a:ext cx="8645883" cy="26864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omework">
  <p:cSld name="Homework">
    <p:bg>
      <p:bgPr>
        <a:solidFill>
          <a:schemeClr val="lt2"/>
        </a:solid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6"/>
          <p:cNvSpPr/>
          <p:nvPr/>
        </p:nvSpPr>
        <p:spPr>
          <a:xfrm>
            <a:off x="0" y="0"/>
            <a:ext cx="12192000" cy="216568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6"/>
          <p:cNvSpPr/>
          <p:nvPr/>
        </p:nvSpPr>
        <p:spPr>
          <a:xfrm>
            <a:off x="697831" y="3192674"/>
            <a:ext cx="10756232" cy="216568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9" name="Google Shape;159;p26"/>
          <p:cNvCxnSpPr/>
          <p:nvPr/>
        </p:nvCxnSpPr>
        <p:spPr>
          <a:xfrm>
            <a:off x="2847064" y="6320088"/>
            <a:ext cx="6497872" cy="0"/>
          </a:xfrm>
          <a:prstGeom prst="straightConnector1">
            <a:avLst/>
          </a:prstGeom>
          <a:noFill/>
          <a:ln w="41275" cap="flat" cmpd="sng">
            <a:solidFill>
              <a:srgbClr val="0E954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60" name="Google Shape;160;p26"/>
          <p:cNvSpPr/>
          <p:nvPr/>
        </p:nvSpPr>
        <p:spPr>
          <a:xfrm>
            <a:off x="4466492" y="6499058"/>
            <a:ext cx="3023063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1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Nurture 4 Wellbeing © </a:t>
            </a:r>
            <a:r>
              <a:rPr lang="en-IE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One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26"/>
          <p:cNvSpPr txBox="1"/>
          <p:nvPr/>
        </p:nvSpPr>
        <p:spPr>
          <a:xfrm>
            <a:off x="697831" y="122503"/>
            <a:ext cx="532598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sz="4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Homework</a:t>
            </a:r>
            <a:endParaRPr sz="4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2" name="Google Shape;162;p26" descr="Books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277600" y="0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12935" y="6031788"/>
            <a:ext cx="771692" cy="7716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26"/>
          <p:cNvPicPr preferRelativeResize="0"/>
          <p:nvPr/>
        </p:nvPicPr>
        <p:blipFill rotWithShape="1">
          <a:blip r:embed="rId4">
            <a:alphaModFix amt="36000"/>
          </a:blip>
          <a:srcRect t="28124" b="17506"/>
          <a:stretch/>
        </p:blipFill>
        <p:spPr>
          <a:xfrm rot="-1650247">
            <a:off x="1372760" y="2349826"/>
            <a:ext cx="8645883" cy="26864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finition">
  <p:cSld name="Definition">
    <p:bg>
      <p:bgPr>
        <a:solidFill>
          <a:schemeClr val="lt2"/>
        </a:solidFill>
        <a:effectLst/>
      </p:bgPr>
    </p:bg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7"/>
          <p:cNvSpPr/>
          <p:nvPr/>
        </p:nvSpPr>
        <p:spPr>
          <a:xfrm>
            <a:off x="0" y="0"/>
            <a:ext cx="12192000" cy="216568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27"/>
          <p:cNvSpPr txBox="1">
            <a:spLocks noGrp="1"/>
          </p:cNvSpPr>
          <p:nvPr>
            <p:ph type="ctrTitle"/>
          </p:nvPr>
        </p:nvSpPr>
        <p:spPr>
          <a:xfrm>
            <a:off x="697832" y="120316"/>
            <a:ext cx="10615103" cy="766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68" name="Google Shape;168;p27"/>
          <p:cNvCxnSpPr/>
          <p:nvPr/>
        </p:nvCxnSpPr>
        <p:spPr>
          <a:xfrm>
            <a:off x="2847064" y="6320088"/>
            <a:ext cx="6497872" cy="0"/>
          </a:xfrm>
          <a:prstGeom prst="straightConnector1">
            <a:avLst/>
          </a:prstGeom>
          <a:noFill/>
          <a:ln w="41275" cap="flat" cmpd="sng">
            <a:solidFill>
              <a:srgbClr val="0E954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69" name="Google Shape;169;p27"/>
          <p:cNvSpPr/>
          <p:nvPr/>
        </p:nvSpPr>
        <p:spPr>
          <a:xfrm>
            <a:off x="4466492" y="6499058"/>
            <a:ext cx="3023063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1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Nurture 4 Wellbeing © </a:t>
            </a:r>
            <a:r>
              <a:rPr lang="en-IE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One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0" name="Google Shape;170;p27" descr="Pin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277600" y="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27"/>
          <p:cNvSpPr txBox="1">
            <a:spLocks noGrp="1"/>
          </p:cNvSpPr>
          <p:nvPr>
            <p:ph type="body" idx="1"/>
          </p:nvPr>
        </p:nvSpPr>
        <p:spPr>
          <a:xfrm>
            <a:off x="697832" y="2714624"/>
            <a:ext cx="10615103" cy="3175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72" name="Google Shape;172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12935" y="6031788"/>
            <a:ext cx="771692" cy="7716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27"/>
          <p:cNvPicPr preferRelativeResize="0"/>
          <p:nvPr/>
        </p:nvPicPr>
        <p:blipFill rotWithShape="1">
          <a:blip r:embed="rId4">
            <a:alphaModFix amt="36000"/>
          </a:blip>
          <a:srcRect t="28124" b="17506"/>
          <a:stretch/>
        </p:blipFill>
        <p:spPr>
          <a:xfrm rot="-1650247">
            <a:off x="1372760" y="2349826"/>
            <a:ext cx="8645883" cy="26864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reative Activity">
  <p:cSld name="Creative Activity">
    <p:bg>
      <p:bgPr>
        <a:solidFill>
          <a:schemeClr val="lt2"/>
        </a:solidFill>
        <a:effectLst/>
      </p:bgPr>
    </p:bg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8"/>
          <p:cNvSpPr/>
          <p:nvPr/>
        </p:nvSpPr>
        <p:spPr>
          <a:xfrm>
            <a:off x="0" y="0"/>
            <a:ext cx="12192000" cy="216568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28"/>
          <p:cNvSpPr txBox="1">
            <a:spLocks noGrp="1"/>
          </p:cNvSpPr>
          <p:nvPr>
            <p:ph type="ctrTitle"/>
          </p:nvPr>
        </p:nvSpPr>
        <p:spPr>
          <a:xfrm>
            <a:off x="697832" y="120316"/>
            <a:ext cx="10615103" cy="766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77" name="Google Shape;177;p28"/>
          <p:cNvCxnSpPr/>
          <p:nvPr/>
        </p:nvCxnSpPr>
        <p:spPr>
          <a:xfrm>
            <a:off x="2847064" y="6320088"/>
            <a:ext cx="6497872" cy="0"/>
          </a:xfrm>
          <a:prstGeom prst="straightConnector1">
            <a:avLst/>
          </a:prstGeom>
          <a:noFill/>
          <a:ln w="41275" cap="flat" cmpd="sng">
            <a:solidFill>
              <a:srgbClr val="0E954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8" name="Google Shape;178;p28"/>
          <p:cNvSpPr/>
          <p:nvPr/>
        </p:nvSpPr>
        <p:spPr>
          <a:xfrm>
            <a:off x="4466492" y="6499058"/>
            <a:ext cx="3023063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1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Nurture 4 Wellbeing © </a:t>
            </a:r>
            <a:r>
              <a:rPr lang="en-IE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One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9" name="Google Shape;179;p28" descr="Palett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277600" y="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28"/>
          <p:cNvSpPr txBox="1">
            <a:spLocks noGrp="1"/>
          </p:cNvSpPr>
          <p:nvPr>
            <p:ph type="body" idx="1"/>
          </p:nvPr>
        </p:nvSpPr>
        <p:spPr>
          <a:xfrm>
            <a:off x="697832" y="2714624"/>
            <a:ext cx="10615103" cy="3175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1" name="Google Shape;181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12935" y="6031788"/>
            <a:ext cx="771692" cy="7716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28"/>
          <p:cNvPicPr preferRelativeResize="0"/>
          <p:nvPr/>
        </p:nvPicPr>
        <p:blipFill rotWithShape="1">
          <a:blip r:embed="rId4">
            <a:alphaModFix amt="36000"/>
          </a:blip>
          <a:srcRect t="28124" b="17506"/>
          <a:stretch/>
        </p:blipFill>
        <p:spPr>
          <a:xfrm rot="-1650247">
            <a:off x="1372760" y="2349826"/>
            <a:ext cx="8645883" cy="26864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roup Work">
  <p:cSld name="Group Work">
    <p:bg>
      <p:bgPr>
        <a:solidFill>
          <a:schemeClr val="lt2"/>
        </a:solidFill>
        <a:effectLst/>
      </p:bgPr>
    </p:bg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9"/>
          <p:cNvSpPr/>
          <p:nvPr/>
        </p:nvSpPr>
        <p:spPr>
          <a:xfrm>
            <a:off x="0" y="0"/>
            <a:ext cx="12192000" cy="216568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29"/>
          <p:cNvSpPr txBox="1">
            <a:spLocks noGrp="1"/>
          </p:cNvSpPr>
          <p:nvPr>
            <p:ph type="ctrTitle"/>
          </p:nvPr>
        </p:nvSpPr>
        <p:spPr>
          <a:xfrm>
            <a:off x="697832" y="120316"/>
            <a:ext cx="10615103" cy="766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86" name="Google Shape;186;p29"/>
          <p:cNvCxnSpPr/>
          <p:nvPr/>
        </p:nvCxnSpPr>
        <p:spPr>
          <a:xfrm>
            <a:off x="2847064" y="6320088"/>
            <a:ext cx="6497872" cy="0"/>
          </a:xfrm>
          <a:prstGeom prst="straightConnector1">
            <a:avLst/>
          </a:prstGeom>
          <a:noFill/>
          <a:ln w="41275" cap="flat" cmpd="sng">
            <a:solidFill>
              <a:srgbClr val="0E954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7" name="Google Shape;187;p29"/>
          <p:cNvSpPr/>
          <p:nvPr/>
        </p:nvSpPr>
        <p:spPr>
          <a:xfrm>
            <a:off x="4466492" y="6499058"/>
            <a:ext cx="3023063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1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Nurture 4 Wellbeing © </a:t>
            </a:r>
            <a:r>
              <a:rPr lang="en-IE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One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29"/>
          <p:cNvSpPr txBox="1">
            <a:spLocks noGrp="1"/>
          </p:cNvSpPr>
          <p:nvPr>
            <p:ph type="body" idx="1"/>
          </p:nvPr>
        </p:nvSpPr>
        <p:spPr>
          <a:xfrm>
            <a:off x="697832" y="2714624"/>
            <a:ext cx="10615103" cy="3175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9" name="Google Shape;189;p29" descr="Group success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266692" y="0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12935" y="6031788"/>
            <a:ext cx="771692" cy="7716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29"/>
          <p:cNvPicPr preferRelativeResize="0"/>
          <p:nvPr/>
        </p:nvPicPr>
        <p:blipFill rotWithShape="1">
          <a:blip r:embed="rId4">
            <a:alphaModFix amt="36000"/>
          </a:blip>
          <a:srcRect t="28124" b="17506"/>
          <a:stretch/>
        </p:blipFill>
        <p:spPr>
          <a:xfrm rot="-1650247">
            <a:off x="1372760" y="2349826"/>
            <a:ext cx="8645883" cy="26864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ing Goals">
  <p:cSld name="Learning Goals">
    <p:bg>
      <p:bgPr>
        <a:solidFill>
          <a:srgbClr val="0E9547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/>
          <p:nvPr/>
        </p:nvSpPr>
        <p:spPr>
          <a:xfrm>
            <a:off x="0" y="0"/>
            <a:ext cx="12192000" cy="216568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" name="Google Shape;23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312935" y="1248778"/>
            <a:ext cx="771692" cy="771692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13"/>
          <p:cNvSpPr/>
          <p:nvPr/>
        </p:nvSpPr>
        <p:spPr>
          <a:xfrm>
            <a:off x="697831" y="2646947"/>
            <a:ext cx="10756232" cy="3709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13"/>
          <p:cNvSpPr txBox="1"/>
          <p:nvPr/>
        </p:nvSpPr>
        <p:spPr>
          <a:xfrm>
            <a:off x="6713711" y="2709383"/>
            <a:ext cx="3749086" cy="3847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1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Wellbeing Indicators</a:t>
            </a:r>
            <a:endParaRPr sz="1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13"/>
          <p:cNvSpPr/>
          <p:nvPr/>
        </p:nvSpPr>
        <p:spPr>
          <a:xfrm>
            <a:off x="744416" y="2720675"/>
            <a:ext cx="5586046" cy="1338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sz="1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Learning Goals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None/>
            </a:pPr>
            <a:endParaRPr sz="1900" b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None/>
            </a:pPr>
            <a:r>
              <a:rPr lang="en-IE" sz="19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 the conclusion of this lesson, I will be able to;</a:t>
            </a:r>
            <a:endParaRPr/>
          </a:p>
          <a:p>
            <a:pPr marL="342900" marR="0" lvl="0" indent="-2222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endParaRPr sz="1900" b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13"/>
          <p:cNvSpPr/>
          <p:nvPr/>
        </p:nvSpPr>
        <p:spPr>
          <a:xfrm>
            <a:off x="4466492" y="6499058"/>
            <a:ext cx="3023063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1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Nurture 4 Wellbeing © </a:t>
            </a:r>
            <a:r>
              <a:rPr lang="en-IE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One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13"/>
          <p:cNvSpPr txBox="1">
            <a:spLocks noGrp="1"/>
          </p:cNvSpPr>
          <p:nvPr>
            <p:ph type="body" idx="1"/>
          </p:nvPr>
        </p:nvSpPr>
        <p:spPr>
          <a:xfrm>
            <a:off x="849313" y="3867150"/>
            <a:ext cx="5586046" cy="2102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92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1pPr>
            <a:lvl2pPr marL="914400" lvl="1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2pPr>
            <a:lvl3pPr marL="1371600" lvl="2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3pPr>
            <a:lvl4pPr marL="1828800" lvl="3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4pPr>
            <a:lvl5pPr marL="2286000" lvl="4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13"/>
          <p:cNvSpPr txBox="1"/>
          <p:nvPr/>
        </p:nvSpPr>
        <p:spPr>
          <a:xfrm>
            <a:off x="697830" y="122503"/>
            <a:ext cx="10503570" cy="7918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sz="4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Lesson Introduction</a:t>
            </a:r>
            <a:endParaRPr sz="4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" name="Google Shape;30;p13"/>
          <p:cNvPicPr preferRelativeResize="0"/>
          <p:nvPr/>
        </p:nvPicPr>
        <p:blipFill rotWithShape="1">
          <a:blip r:embed="rId3">
            <a:alphaModFix amt="36000"/>
          </a:blip>
          <a:srcRect t="28124" b="17506"/>
          <a:stretch/>
        </p:blipFill>
        <p:spPr>
          <a:xfrm rot="-1650247">
            <a:off x="1372760" y="2349826"/>
            <a:ext cx="8645883" cy="26864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scussion">
  <p:cSld name="Discussion">
    <p:bg>
      <p:bgPr>
        <a:solidFill>
          <a:schemeClr val="lt2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4"/>
          <p:cNvSpPr/>
          <p:nvPr/>
        </p:nvSpPr>
        <p:spPr>
          <a:xfrm>
            <a:off x="0" y="0"/>
            <a:ext cx="12192000" cy="216568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14"/>
          <p:cNvSpPr txBox="1">
            <a:spLocks noGrp="1"/>
          </p:cNvSpPr>
          <p:nvPr>
            <p:ph type="ctrTitle"/>
          </p:nvPr>
        </p:nvSpPr>
        <p:spPr>
          <a:xfrm>
            <a:off x="697832" y="120316"/>
            <a:ext cx="10615103" cy="766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34" name="Google Shape;34;p14"/>
          <p:cNvCxnSpPr/>
          <p:nvPr/>
        </p:nvCxnSpPr>
        <p:spPr>
          <a:xfrm>
            <a:off x="2847064" y="6320088"/>
            <a:ext cx="6497872" cy="0"/>
          </a:xfrm>
          <a:prstGeom prst="straightConnector1">
            <a:avLst/>
          </a:prstGeom>
          <a:noFill/>
          <a:ln w="41275" cap="flat" cmpd="sng">
            <a:solidFill>
              <a:srgbClr val="0E954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5" name="Google Shape;35;p14"/>
          <p:cNvSpPr/>
          <p:nvPr/>
        </p:nvSpPr>
        <p:spPr>
          <a:xfrm>
            <a:off x="4466492" y="6499058"/>
            <a:ext cx="3023063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1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Nurture 4 Wellbeing © </a:t>
            </a:r>
            <a:r>
              <a:rPr lang="en-IE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One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14"/>
          <p:cNvSpPr txBox="1">
            <a:spLocks noGrp="1"/>
          </p:cNvSpPr>
          <p:nvPr>
            <p:ph type="body" idx="1"/>
          </p:nvPr>
        </p:nvSpPr>
        <p:spPr>
          <a:xfrm>
            <a:off x="697832" y="2714624"/>
            <a:ext cx="10615103" cy="3175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14" descr="Users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265870" y="-17579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12935" y="6031788"/>
            <a:ext cx="771692" cy="7716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14"/>
          <p:cNvPicPr preferRelativeResize="0"/>
          <p:nvPr/>
        </p:nvPicPr>
        <p:blipFill rotWithShape="1">
          <a:blip r:embed="rId4">
            <a:alphaModFix amt="36000"/>
          </a:blip>
          <a:srcRect t="28124" b="17506"/>
          <a:stretch/>
        </p:blipFill>
        <p:spPr>
          <a:xfrm rot="-1650247">
            <a:off x="1372760" y="2349826"/>
            <a:ext cx="8645883" cy="26864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ation">
  <p:cSld name="Quotation">
    <p:bg>
      <p:bgPr>
        <a:solidFill>
          <a:schemeClr val="lt2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5"/>
          <p:cNvSpPr/>
          <p:nvPr/>
        </p:nvSpPr>
        <p:spPr>
          <a:xfrm>
            <a:off x="0" y="0"/>
            <a:ext cx="12192000" cy="216568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2" name="Google Shape;42;p15"/>
          <p:cNvCxnSpPr/>
          <p:nvPr/>
        </p:nvCxnSpPr>
        <p:spPr>
          <a:xfrm>
            <a:off x="2847064" y="6320088"/>
            <a:ext cx="6497872" cy="0"/>
          </a:xfrm>
          <a:prstGeom prst="straightConnector1">
            <a:avLst/>
          </a:prstGeom>
          <a:noFill/>
          <a:ln w="41275" cap="flat" cmpd="sng">
            <a:solidFill>
              <a:srgbClr val="0E9547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43" name="Google Shape;43;p15" descr="Closed quotation mark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263140" y="16927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15"/>
          <p:cNvSpPr/>
          <p:nvPr/>
        </p:nvSpPr>
        <p:spPr>
          <a:xfrm>
            <a:off x="4466492" y="6499058"/>
            <a:ext cx="3023063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1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Nurture 4 Wellbeing © </a:t>
            </a:r>
            <a:r>
              <a:rPr lang="en-IE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One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15"/>
          <p:cNvSpPr txBox="1">
            <a:spLocks noGrp="1"/>
          </p:cNvSpPr>
          <p:nvPr>
            <p:ph type="body" idx="1"/>
          </p:nvPr>
        </p:nvSpPr>
        <p:spPr>
          <a:xfrm>
            <a:off x="697832" y="2714625"/>
            <a:ext cx="10615103" cy="2863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5"/>
          <p:cNvSpPr txBox="1"/>
          <p:nvPr/>
        </p:nvSpPr>
        <p:spPr>
          <a:xfrm>
            <a:off x="697831" y="122503"/>
            <a:ext cx="532598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sz="4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Quotation</a:t>
            </a:r>
            <a:endParaRPr sz="4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5"/>
          <p:cNvSpPr txBox="1">
            <a:spLocks noGrp="1"/>
          </p:cNvSpPr>
          <p:nvPr>
            <p:ph type="body" idx="2"/>
          </p:nvPr>
        </p:nvSpPr>
        <p:spPr>
          <a:xfrm>
            <a:off x="697832" y="5695406"/>
            <a:ext cx="10615102" cy="624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i="0"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8" name="Google Shape;48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12935" y="6031788"/>
            <a:ext cx="771692" cy="771692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15"/>
          <p:cNvPicPr preferRelativeResize="0"/>
          <p:nvPr/>
        </p:nvPicPr>
        <p:blipFill rotWithShape="1">
          <a:blip r:embed="rId4">
            <a:alphaModFix amt="36000"/>
          </a:blip>
          <a:srcRect t="28124" b="17506"/>
          <a:stretch/>
        </p:blipFill>
        <p:spPr>
          <a:xfrm rot="-1650247">
            <a:off x="1372760" y="2349826"/>
            <a:ext cx="8645883" cy="26864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Generic Content Slide">
  <p:cSld name="Generic Content Slide">
    <p:bg>
      <p:bgPr>
        <a:solidFill>
          <a:schemeClr val="lt2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6"/>
          <p:cNvSpPr/>
          <p:nvPr/>
        </p:nvSpPr>
        <p:spPr>
          <a:xfrm>
            <a:off x="0" y="0"/>
            <a:ext cx="12192000" cy="216568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6"/>
          <p:cNvSpPr txBox="1">
            <a:spLocks noGrp="1"/>
          </p:cNvSpPr>
          <p:nvPr>
            <p:ph type="ctrTitle"/>
          </p:nvPr>
        </p:nvSpPr>
        <p:spPr>
          <a:xfrm>
            <a:off x="697832" y="120316"/>
            <a:ext cx="10615103" cy="766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3" name="Google Shape;53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312935" y="6031788"/>
            <a:ext cx="771692" cy="77169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4" name="Google Shape;54;p16"/>
          <p:cNvCxnSpPr/>
          <p:nvPr/>
        </p:nvCxnSpPr>
        <p:spPr>
          <a:xfrm>
            <a:off x="2847064" y="6320088"/>
            <a:ext cx="6497872" cy="0"/>
          </a:xfrm>
          <a:prstGeom prst="straightConnector1">
            <a:avLst/>
          </a:prstGeom>
          <a:noFill/>
          <a:ln w="41275" cap="flat" cmpd="sng">
            <a:solidFill>
              <a:srgbClr val="0E954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5" name="Google Shape;55;p16"/>
          <p:cNvSpPr txBox="1">
            <a:spLocks noGrp="1"/>
          </p:cNvSpPr>
          <p:nvPr>
            <p:ph type="body" idx="1"/>
          </p:nvPr>
        </p:nvSpPr>
        <p:spPr>
          <a:xfrm>
            <a:off x="697832" y="2714624"/>
            <a:ext cx="10615103" cy="3175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16"/>
          <p:cNvSpPr/>
          <p:nvPr/>
        </p:nvSpPr>
        <p:spPr>
          <a:xfrm>
            <a:off x="4466492" y="6499058"/>
            <a:ext cx="3023063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1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Nurture 4 Wellbeing © </a:t>
            </a:r>
            <a:r>
              <a:rPr lang="en-IE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One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" name="Google Shape;57;p16"/>
          <p:cNvPicPr preferRelativeResize="0"/>
          <p:nvPr/>
        </p:nvPicPr>
        <p:blipFill rotWithShape="1">
          <a:blip r:embed="rId3">
            <a:alphaModFix amt="36000"/>
          </a:blip>
          <a:srcRect t="28124" b="17506"/>
          <a:stretch/>
        </p:blipFill>
        <p:spPr>
          <a:xfrm rot="-1650247">
            <a:off x="1372760" y="2349826"/>
            <a:ext cx="8645883" cy="26864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ournal Activity">
  <p:cSld name="Journal Activity">
    <p:bg>
      <p:bgPr>
        <a:solidFill>
          <a:schemeClr val="lt2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"/>
          <p:cNvSpPr/>
          <p:nvPr/>
        </p:nvSpPr>
        <p:spPr>
          <a:xfrm>
            <a:off x="0" y="0"/>
            <a:ext cx="12192000" cy="216568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0" name="Google Shape;60;p17" descr="Pencil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301046" y="17589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7"/>
          <p:cNvSpPr/>
          <p:nvPr/>
        </p:nvSpPr>
        <p:spPr>
          <a:xfrm>
            <a:off x="697831" y="3192674"/>
            <a:ext cx="10756232" cy="216568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2" name="Google Shape;62;p17"/>
          <p:cNvCxnSpPr/>
          <p:nvPr/>
        </p:nvCxnSpPr>
        <p:spPr>
          <a:xfrm>
            <a:off x="2847064" y="6320088"/>
            <a:ext cx="6497872" cy="0"/>
          </a:xfrm>
          <a:prstGeom prst="straightConnector1">
            <a:avLst/>
          </a:prstGeom>
          <a:noFill/>
          <a:ln w="41275" cap="flat" cmpd="sng">
            <a:solidFill>
              <a:srgbClr val="0E954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3" name="Google Shape;63;p17"/>
          <p:cNvSpPr/>
          <p:nvPr/>
        </p:nvSpPr>
        <p:spPr>
          <a:xfrm>
            <a:off x="4466492" y="6499058"/>
            <a:ext cx="3023063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1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Nurture 4 Wellbeing © </a:t>
            </a:r>
            <a:r>
              <a:rPr lang="en-IE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One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7"/>
          <p:cNvSpPr txBox="1"/>
          <p:nvPr/>
        </p:nvSpPr>
        <p:spPr>
          <a:xfrm>
            <a:off x="697831" y="122503"/>
            <a:ext cx="532598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sz="4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Journal Activity</a:t>
            </a:r>
            <a:endParaRPr sz="4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5" name="Google Shape;65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12935" y="6031788"/>
            <a:ext cx="771692" cy="7716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7"/>
          <p:cNvPicPr preferRelativeResize="0"/>
          <p:nvPr/>
        </p:nvPicPr>
        <p:blipFill rotWithShape="1">
          <a:blip r:embed="rId4">
            <a:alphaModFix amt="36000"/>
          </a:blip>
          <a:srcRect t="28124" b="17506"/>
          <a:stretch/>
        </p:blipFill>
        <p:spPr>
          <a:xfrm rot="-1650247">
            <a:off x="1372760" y="2349826"/>
            <a:ext cx="8645883" cy="26864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udent Feedback">
  <p:cSld name="Student Feedback">
    <p:bg>
      <p:bgPr>
        <a:solidFill>
          <a:schemeClr val="lt2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8"/>
          <p:cNvSpPr/>
          <p:nvPr/>
        </p:nvSpPr>
        <p:spPr>
          <a:xfrm>
            <a:off x="0" y="0"/>
            <a:ext cx="12192000" cy="216568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9" name="Google Shape;69;p18" descr="Users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265870" y="-17579"/>
            <a:ext cx="914400" cy="914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0" name="Google Shape;70;p18"/>
          <p:cNvCxnSpPr/>
          <p:nvPr/>
        </p:nvCxnSpPr>
        <p:spPr>
          <a:xfrm>
            <a:off x="2847064" y="6320088"/>
            <a:ext cx="6497872" cy="0"/>
          </a:xfrm>
          <a:prstGeom prst="straightConnector1">
            <a:avLst/>
          </a:prstGeom>
          <a:noFill/>
          <a:ln w="41275" cap="flat" cmpd="sng">
            <a:solidFill>
              <a:srgbClr val="0E954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1" name="Google Shape;71;p18"/>
          <p:cNvSpPr/>
          <p:nvPr/>
        </p:nvSpPr>
        <p:spPr>
          <a:xfrm>
            <a:off x="4466492" y="6499058"/>
            <a:ext cx="3023063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1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Nurture 4 Wellbeing © </a:t>
            </a:r>
            <a:r>
              <a:rPr lang="en-IE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One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8"/>
          <p:cNvSpPr txBox="1"/>
          <p:nvPr/>
        </p:nvSpPr>
        <p:spPr>
          <a:xfrm>
            <a:off x="697830" y="122503"/>
            <a:ext cx="10503570" cy="7918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sz="4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Student Feedback</a:t>
            </a:r>
            <a:endParaRPr sz="4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3" name="Google Shape;73;p18" descr="Group, Team, Feedback, Confirming, Balloons, Cloud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74085" y="2592464"/>
            <a:ext cx="7351059" cy="3300845"/>
          </a:xfrm>
          <a:prstGeom prst="rect">
            <a:avLst/>
          </a:prstGeom>
          <a:noFill/>
          <a:ln w="38100" cap="flat" cmpd="sng">
            <a:solidFill>
              <a:srgbClr val="0F6939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74" name="Google Shape;74;p1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312935" y="6031788"/>
            <a:ext cx="771692" cy="771692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8"/>
          <p:cNvPicPr preferRelativeResize="0"/>
          <p:nvPr/>
        </p:nvPicPr>
        <p:blipFill rotWithShape="1">
          <a:blip r:embed="rId5">
            <a:alphaModFix amt="36000"/>
          </a:blip>
          <a:srcRect t="28124" b="17506"/>
          <a:stretch/>
        </p:blipFill>
        <p:spPr>
          <a:xfrm rot="-1650247">
            <a:off x="1372760" y="2349826"/>
            <a:ext cx="8645883" cy="26864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sson Review 1">
  <p:cSld name="Lesson Review 1">
    <p:bg>
      <p:bgPr>
        <a:solidFill>
          <a:srgbClr val="0E9547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9"/>
          <p:cNvSpPr/>
          <p:nvPr/>
        </p:nvSpPr>
        <p:spPr>
          <a:xfrm>
            <a:off x="0" y="0"/>
            <a:ext cx="12192000" cy="216568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8" name="Google Shape;78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312935" y="1248778"/>
            <a:ext cx="771692" cy="771692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9"/>
          <p:cNvSpPr/>
          <p:nvPr/>
        </p:nvSpPr>
        <p:spPr>
          <a:xfrm>
            <a:off x="697831" y="2646947"/>
            <a:ext cx="10756232" cy="3709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9"/>
          <p:cNvSpPr txBox="1"/>
          <p:nvPr/>
        </p:nvSpPr>
        <p:spPr>
          <a:xfrm>
            <a:off x="770019" y="2850063"/>
            <a:ext cx="5736289" cy="1338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sz="1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Learning Goals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None/>
            </a:pPr>
            <a:endParaRPr sz="1900" b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None/>
            </a:pPr>
            <a:r>
              <a:rPr lang="en-IE" sz="19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 the conclusion of this lesson, I will be able to;</a:t>
            </a:r>
            <a:endParaRPr/>
          </a:p>
          <a:p>
            <a:pPr marL="342900" marR="0" lvl="0" indent="-2222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endParaRPr sz="1900" b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9"/>
          <p:cNvSpPr txBox="1"/>
          <p:nvPr/>
        </p:nvSpPr>
        <p:spPr>
          <a:xfrm>
            <a:off x="6713710" y="2850063"/>
            <a:ext cx="4522859" cy="2139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1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3, 2, 1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1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Three</a:t>
            </a:r>
            <a:r>
              <a:rPr lang="en-IE" sz="19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things I learned today.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 b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1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Two</a:t>
            </a:r>
            <a:r>
              <a:rPr lang="en-IE" sz="19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things I will change or improve.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 b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1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</a:t>
            </a:r>
            <a:r>
              <a:rPr lang="en-IE" sz="19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thing I want to know more about.</a:t>
            </a:r>
            <a:endParaRPr/>
          </a:p>
        </p:txBody>
      </p:sp>
      <p:sp>
        <p:nvSpPr>
          <p:cNvPr id="82" name="Google Shape;82;p19"/>
          <p:cNvSpPr/>
          <p:nvPr/>
        </p:nvSpPr>
        <p:spPr>
          <a:xfrm>
            <a:off x="4466492" y="6499058"/>
            <a:ext cx="3023063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1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Nurture 4 Wellbeing © </a:t>
            </a:r>
            <a:r>
              <a:rPr lang="en-IE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One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9"/>
          <p:cNvSpPr txBox="1">
            <a:spLocks noGrp="1"/>
          </p:cNvSpPr>
          <p:nvPr>
            <p:ph type="body" idx="1"/>
          </p:nvPr>
        </p:nvSpPr>
        <p:spPr>
          <a:xfrm>
            <a:off x="862149" y="4049487"/>
            <a:ext cx="5612327" cy="1972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925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1pPr>
            <a:lvl2pPr marL="914400" lvl="1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2pPr>
            <a:lvl3pPr marL="1371600" lvl="2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3pPr>
            <a:lvl4pPr marL="1828800" lvl="3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4pPr>
            <a:lvl5pPr marL="2286000" lvl="4" indent="-3492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4" name="Google Shape;84;p19" descr="Bullsey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04983" y="2792214"/>
            <a:ext cx="457200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9"/>
          <p:cNvSpPr txBox="1"/>
          <p:nvPr/>
        </p:nvSpPr>
        <p:spPr>
          <a:xfrm>
            <a:off x="697831" y="122503"/>
            <a:ext cx="532598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sz="4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Lesson Review</a:t>
            </a:r>
            <a:endParaRPr sz="4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6" name="Google Shape;86;p19"/>
          <p:cNvPicPr preferRelativeResize="0"/>
          <p:nvPr/>
        </p:nvPicPr>
        <p:blipFill rotWithShape="1">
          <a:blip r:embed="rId4">
            <a:alphaModFix amt="36000"/>
          </a:blip>
          <a:srcRect t="28124" b="17506"/>
          <a:stretch/>
        </p:blipFill>
        <p:spPr>
          <a:xfrm rot="-1650247">
            <a:off x="1372760" y="2349826"/>
            <a:ext cx="8645883" cy="26864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sson Review 2">
  <p:cSld name="Lesson Review 2">
    <p:bg>
      <p:bgPr>
        <a:solidFill>
          <a:srgbClr val="0E9547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/>
          <p:nvPr/>
        </p:nvSpPr>
        <p:spPr>
          <a:xfrm>
            <a:off x="0" y="0"/>
            <a:ext cx="12192000" cy="216568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9" name="Google Shape;89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312935" y="1248778"/>
            <a:ext cx="771692" cy="771692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20"/>
          <p:cNvSpPr/>
          <p:nvPr/>
        </p:nvSpPr>
        <p:spPr>
          <a:xfrm>
            <a:off x="697831" y="2646947"/>
            <a:ext cx="10756232" cy="370940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20"/>
          <p:cNvSpPr txBox="1"/>
          <p:nvPr/>
        </p:nvSpPr>
        <p:spPr>
          <a:xfrm>
            <a:off x="770019" y="2850063"/>
            <a:ext cx="5325981" cy="131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sz="1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Traffic Lights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None/>
            </a:pPr>
            <a:endParaRPr sz="19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None/>
            </a:pPr>
            <a:r>
              <a:rPr lang="en-IE" sz="1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Colour the traffic light which best represents your understanding of today’s lesson</a:t>
            </a:r>
            <a:endParaRPr/>
          </a:p>
        </p:txBody>
      </p:sp>
      <p:sp>
        <p:nvSpPr>
          <p:cNvPr id="92" name="Google Shape;92;p20"/>
          <p:cNvSpPr txBox="1"/>
          <p:nvPr/>
        </p:nvSpPr>
        <p:spPr>
          <a:xfrm>
            <a:off x="6412526" y="2850063"/>
            <a:ext cx="5216935" cy="1585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1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Indicators of Wellbeing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rPr lang="en-IE" sz="1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Tick the appropriate Indicators of Wellbeing you identified in today’s lesson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20"/>
          <p:cNvSpPr/>
          <p:nvPr/>
        </p:nvSpPr>
        <p:spPr>
          <a:xfrm>
            <a:off x="4466492" y="6499058"/>
            <a:ext cx="3023063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1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Nurture 4 Wellbeing © </a:t>
            </a:r>
            <a:r>
              <a:rPr lang="en-IE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One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4" name="Google Shape;94;p20" descr="Traffic light"/>
          <p:cNvPicPr preferRelativeResize="0"/>
          <p:nvPr/>
        </p:nvPicPr>
        <p:blipFill rotWithShape="1">
          <a:blip r:embed="rId3">
            <a:alphaModFix/>
          </a:blip>
          <a:srcRect l="30153" t="11592" r="30382" b="8942"/>
          <a:stretch/>
        </p:blipFill>
        <p:spPr>
          <a:xfrm>
            <a:off x="755970" y="4278434"/>
            <a:ext cx="967319" cy="1947706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20"/>
          <p:cNvSpPr txBox="1"/>
          <p:nvPr/>
        </p:nvSpPr>
        <p:spPr>
          <a:xfrm>
            <a:off x="1767470" y="4387677"/>
            <a:ext cx="4117940" cy="15901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Red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None/>
            </a:pPr>
            <a:r>
              <a:rPr lang="en-IE" sz="12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 don’t understand at all and need help.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None/>
            </a:pPr>
            <a:endParaRPr sz="600" b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None/>
            </a:pPr>
            <a:r>
              <a:rPr lang="en-IE"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Orange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None/>
            </a:pPr>
            <a:r>
              <a:rPr lang="en-IE" sz="12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 need some support and don’t fully understand some aspects of what we learned today.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None/>
            </a:pPr>
            <a:endParaRPr sz="600" b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None/>
            </a:pPr>
            <a:r>
              <a:rPr lang="en-IE" sz="12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Green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None/>
            </a:pPr>
            <a:r>
              <a:rPr lang="en-IE" sz="12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 am happy that I understand this lesson very well.</a:t>
            </a:r>
            <a:endParaRPr/>
          </a:p>
        </p:txBody>
      </p:sp>
      <p:grpSp>
        <p:nvGrpSpPr>
          <p:cNvPr id="96" name="Google Shape;96;p20"/>
          <p:cNvGrpSpPr/>
          <p:nvPr/>
        </p:nvGrpSpPr>
        <p:grpSpPr>
          <a:xfrm>
            <a:off x="6636374" y="4163243"/>
            <a:ext cx="3853075" cy="1979619"/>
            <a:chOff x="6636374" y="4163243"/>
            <a:chExt cx="3853075" cy="1979619"/>
          </a:xfrm>
        </p:grpSpPr>
        <p:sp>
          <p:nvSpPr>
            <p:cNvPr id="97" name="Google Shape;97;p20"/>
            <p:cNvSpPr txBox="1"/>
            <p:nvPr/>
          </p:nvSpPr>
          <p:spPr>
            <a:xfrm>
              <a:off x="6636374" y="4819488"/>
              <a:ext cx="1191680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IE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Responsible</a:t>
              </a:r>
              <a:endParaRPr/>
            </a:p>
          </p:txBody>
        </p:sp>
        <p:sp>
          <p:nvSpPr>
            <p:cNvPr id="98" name="Google Shape;98;p20"/>
            <p:cNvSpPr txBox="1"/>
            <p:nvPr/>
          </p:nvSpPr>
          <p:spPr>
            <a:xfrm>
              <a:off x="8015882" y="4825241"/>
              <a:ext cx="1093827" cy="3058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IE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Active</a:t>
              </a:r>
              <a:endParaRPr/>
            </a:p>
          </p:txBody>
        </p:sp>
        <p:sp>
          <p:nvSpPr>
            <p:cNvPr id="99" name="Google Shape;99;p20"/>
            <p:cNvSpPr txBox="1"/>
            <p:nvPr/>
          </p:nvSpPr>
          <p:spPr>
            <a:xfrm>
              <a:off x="9385543" y="4825241"/>
              <a:ext cx="1093827" cy="3058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IE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Respected</a:t>
              </a:r>
              <a:endParaRPr/>
            </a:p>
          </p:txBody>
        </p:sp>
        <p:sp>
          <p:nvSpPr>
            <p:cNvPr id="100" name="Google Shape;100;p20"/>
            <p:cNvSpPr txBox="1"/>
            <p:nvPr/>
          </p:nvSpPr>
          <p:spPr>
            <a:xfrm>
              <a:off x="6669627" y="5837008"/>
              <a:ext cx="1093827" cy="3058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IE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Connected</a:t>
              </a:r>
              <a:endParaRPr/>
            </a:p>
          </p:txBody>
        </p:sp>
        <p:sp>
          <p:nvSpPr>
            <p:cNvPr id="101" name="Google Shape;101;p20"/>
            <p:cNvSpPr txBox="1"/>
            <p:nvPr/>
          </p:nvSpPr>
          <p:spPr>
            <a:xfrm>
              <a:off x="8081550" y="5837008"/>
              <a:ext cx="1093827" cy="3058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IE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Resilient</a:t>
              </a:r>
              <a:endParaRPr/>
            </a:p>
          </p:txBody>
        </p:sp>
        <p:sp>
          <p:nvSpPr>
            <p:cNvPr id="102" name="Google Shape;102;p20"/>
            <p:cNvSpPr txBox="1"/>
            <p:nvPr/>
          </p:nvSpPr>
          <p:spPr>
            <a:xfrm>
              <a:off x="9395622" y="5837008"/>
              <a:ext cx="1093827" cy="3058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IE" sz="14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Aware</a:t>
              </a:r>
              <a:endParaRPr/>
            </a:p>
          </p:txBody>
        </p:sp>
        <p:pic>
          <p:nvPicPr>
            <p:cNvPr id="103" name="Google Shape;103;p20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6876918" y="4163244"/>
              <a:ext cx="679247" cy="7098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4" name="Google Shape;104;p20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8223173" y="4163243"/>
              <a:ext cx="679247" cy="7098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5" name="Google Shape;105;p20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9569831" y="4163243"/>
              <a:ext cx="684116" cy="7098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6" name="Google Shape;106;p20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6877319" y="5171196"/>
              <a:ext cx="684116" cy="70734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7" name="Google Shape;107;p20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8286407" y="5170987"/>
              <a:ext cx="684115" cy="70481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8" name="Google Shape;108;p20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9569831" y="5172452"/>
              <a:ext cx="684116" cy="72256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9" name="Google Shape;109;p20"/>
          <p:cNvSpPr txBox="1"/>
          <p:nvPr/>
        </p:nvSpPr>
        <p:spPr>
          <a:xfrm>
            <a:off x="697831" y="122503"/>
            <a:ext cx="532598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IE" sz="4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Lesson Review</a:t>
            </a:r>
            <a:endParaRPr sz="4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0" name="Google Shape;110;p20"/>
          <p:cNvPicPr preferRelativeResize="0"/>
          <p:nvPr/>
        </p:nvPicPr>
        <p:blipFill rotWithShape="1">
          <a:blip r:embed="rId10">
            <a:alphaModFix amt="36000"/>
          </a:blip>
          <a:srcRect t="28124" b="17506"/>
          <a:stretch/>
        </p:blipFill>
        <p:spPr>
          <a:xfrm rot="-1650247">
            <a:off x="1372760" y="2349826"/>
            <a:ext cx="8645883" cy="26864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09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"/>
          <p:cNvSpPr txBox="1">
            <a:spLocks noGrp="1"/>
          </p:cNvSpPr>
          <p:nvPr>
            <p:ph type="ctrTitle"/>
          </p:nvPr>
        </p:nvSpPr>
        <p:spPr>
          <a:xfrm>
            <a:off x="697832" y="120316"/>
            <a:ext cx="10615103" cy="766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IE"/>
              <a:t>Lesson 62</a:t>
            </a:r>
            <a:endParaRPr/>
          </a:p>
        </p:txBody>
      </p:sp>
      <p:sp>
        <p:nvSpPr>
          <p:cNvPr id="197" name="Google Shape;197;p1"/>
          <p:cNvSpPr txBox="1">
            <a:spLocks noGrp="1"/>
          </p:cNvSpPr>
          <p:nvPr>
            <p:ph type="subTitle" idx="1"/>
          </p:nvPr>
        </p:nvSpPr>
        <p:spPr>
          <a:xfrm>
            <a:off x="697831" y="1005725"/>
            <a:ext cx="10615103" cy="1087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IE"/>
              <a:t>Positive Self-Esteem (2)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IE"/>
              <a:t>Maintaining</a:t>
            </a:r>
            <a:endParaRPr/>
          </a:p>
        </p:txBody>
      </p:sp>
      <p:sp>
        <p:nvSpPr>
          <p:cNvPr id="198" name="Google Shape;198;p1"/>
          <p:cNvSpPr txBox="1"/>
          <p:nvPr/>
        </p:nvSpPr>
        <p:spPr>
          <a:xfrm>
            <a:off x="794080" y="4330955"/>
            <a:ext cx="10518854" cy="1149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rPr lang="en-IE" sz="1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Skills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rPr lang="en-IE" sz="1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Being Literate, Managing Myself, Staying Well, Managing Information &amp; Thinking, Working With Others, Communicating</a:t>
            </a:r>
            <a:endParaRPr/>
          </a:p>
        </p:txBody>
      </p:sp>
      <p:sp>
        <p:nvSpPr>
          <p:cNvPr id="199" name="Google Shape;199;p1"/>
          <p:cNvSpPr txBox="1"/>
          <p:nvPr/>
        </p:nvSpPr>
        <p:spPr>
          <a:xfrm>
            <a:off x="794080" y="5531031"/>
            <a:ext cx="10518854" cy="74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rPr lang="en-IE" sz="19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Statements of Learning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rPr lang="en-IE" sz="1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1, 3, 5, 11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"/>
          <p:cNvSpPr txBox="1">
            <a:spLocks noGrp="1"/>
          </p:cNvSpPr>
          <p:nvPr>
            <p:ph type="body" idx="1"/>
          </p:nvPr>
        </p:nvSpPr>
        <p:spPr>
          <a:xfrm>
            <a:off x="849313" y="3867149"/>
            <a:ext cx="5586046" cy="2107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937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IE" sz="1800">
                <a:solidFill>
                  <a:srgbClr val="0E9547"/>
                </a:solidFill>
                <a:latin typeface="Arial"/>
                <a:ea typeface="Arial"/>
                <a:cs typeface="Arial"/>
                <a:sym typeface="Arial"/>
              </a:rPr>
              <a:t>Recall</a:t>
            </a:r>
            <a:r>
              <a:rPr lang="en-IE"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E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self-esteem is and</a:t>
            </a:r>
            <a:r>
              <a:rPr lang="en-IE"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E" sz="1800">
                <a:solidFill>
                  <a:srgbClr val="0E9547"/>
                </a:solidFill>
                <a:latin typeface="Arial"/>
                <a:ea typeface="Arial"/>
                <a:cs typeface="Arial"/>
                <a:sym typeface="Arial"/>
              </a:rPr>
              <a:t>recall</a:t>
            </a:r>
            <a:r>
              <a:rPr lang="en-IE"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E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factors which influence self-esteem.</a:t>
            </a:r>
            <a:endParaRPr/>
          </a:p>
          <a:p>
            <a:pPr marL="39370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IE" sz="1800">
                <a:solidFill>
                  <a:srgbClr val="0E9547"/>
                </a:solidFill>
                <a:latin typeface="Arial"/>
                <a:ea typeface="Arial"/>
                <a:cs typeface="Arial"/>
                <a:sym typeface="Arial"/>
              </a:rPr>
              <a:t>Recall</a:t>
            </a:r>
            <a:r>
              <a:rPr lang="en-IE"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E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why positive self-esteem is important and </a:t>
            </a:r>
            <a:r>
              <a:rPr lang="en-IE" sz="1800">
                <a:solidFill>
                  <a:srgbClr val="0E9547"/>
                </a:solidFill>
                <a:latin typeface="Arial"/>
                <a:ea typeface="Arial"/>
                <a:cs typeface="Arial"/>
                <a:sym typeface="Arial"/>
              </a:rPr>
              <a:t>recall</a:t>
            </a:r>
            <a:r>
              <a:rPr lang="en-IE"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E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ways in which I can build positive self-esteem.</a:t>
            </a:r>
            <a:endParaRPr/>
          </a:p>
          <a:p>
            <a:pPr marL="39370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IE" sz="1800">
                <a:solidFill>
                  <a:srgbClr val="0E9547"/>
                </a:solidFill>
                <a:latin typeface="Arial"/>
                <a:ea typeface="Arial"/>
                <a:cs typeface="Arial"/>
                <a:sym typeface="Arial"/>
              </a:rPr>
              <a:t>Identify</a:t>
            </a:r>
            <a:r>
              <a:rPr lang="en-IE" sz="1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IE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realistic actions which will maintain positive self-esteem.</a:t>
            </a:r>
            <a:endParaRPr sz="180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05" name="Google Shape;205;p2"/>
          <p:cNvGraphicFramePr/>
          <p:nvPr>
            <p:extLst>
              <p:ext uri="{D42A27DB-BD31-4B8C-83A1-F6EECF244321}">
                <p14:modId xmlns:p14="http://schemas.microsoft.com/office/powerpoint/2010/main" val="2665322686"/>
              </p:ext>
            </p:extLst>
          </p:nvPr>
        </p:nvGraphicFramePr>
        <p:xfrm>
          <a:off x="6535514" y="3626813"/>
          <a:ext cx="4137675" cy="2107070"/>
        </p:xfrm>
        <a:graphic>
          <a:graphicData uri="http://schemas.openxmlformats.org/drawingml/2006/table">
            <a:tbl>
              <a:tblPr firstRow="1" bandRow="1">
                <a:noFill/>
                <a:tableStyleId>{3B624AB5-8631-457A-9ACE-70BD55A931FE}</a:tableStyleId>
              </a:tblPr>
              <a:tblGrid>
                <a:gridCol w="137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9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9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8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 dirty="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 dirty="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5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E" sz="1400" u="none" strike="noStrike" cap="none"/>
                        <a:t>Responsible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E" sz="1400" u="none" strike="noStrike" cap="none" dirty="0"/>
                        <a:t>Respected</a:t>
                      </a:r>
                      <a:endParaRPr dirty="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E" sz="1400" u="none" strike="noStrike" cap="none"/>
                        <a:t>Connected</a:t>
                      </a:r>
                      <a:endParaRPr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 dirty="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 dirty="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E" sz="1400" u="none" strike="noStrike" cap="none"/>
                        <a:t>Resilient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E" sz="1400" u="none" strike="noStrike" cap="none"/>
                        <a:t>Aware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 dirty="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06" name="Google Shape;206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65212" y="3626813"/>
            <a:ext cx="684117" cy="709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99880" y="3626813"/>
            <a:ext cx="679247" cy="709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629592" y="3629348"/>
            <a:ext cx="684117" cy="707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899880" y="4691753"/>
            <a:ext cx="684116" cy="7048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262301" y="4691753"/>
            <a:ext cx="684117" cy="7225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"/>
          <p:cNvSpPr txBox="1">
            <a:spLocks noGrp="1"/>
          </p:cNvSpPr>
          <p:nvPr>
            <p:ph type="ctrTitle"/>
          </p:nvPr>
        </p:nvSpPr>
        <p:spPr>
          <a:xfrm>
            <a:off x="697832" y="120316"/>
            <a:ext cx="10615103" cy="766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IE"/>
              <a:t>Discussion</a:t>
            </a:r>
            <a:endParaRPr/>
          </a:p>
        </p:txBody>
      </p:sp>
      <p:sp>
        <p:nvSpPr>
          <p:cNvPr id="216" name="Google Shape;216;p3"/>
          <p:cNvSpPr txBox="1">
            <a:spLocks noGrp="1"/>
          </p:cNvSpPr>
          <p:nvPr>
            <p:ph type="body" idx="1"/>
          </p:nvPr>
        </p:nvSpPr>
        <p:spPr>
          <a:xfrm>
            <a:off x="697832" y="2714624"/>
            <a:ext cx="10615103" cy="2400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IE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What?	What is self-esteem?</a:t>
            </a:r>
            <a:endParaRPr/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IE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When?	When can your self-esteem be affected? Positively and negatively?</a:t>
            </a:r>
            <a:endParaRPr/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IE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How?	How can you build positive self-esteem?</a:t>
            </a:r>
            <a:endParaRPr/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IE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Why?	Why is positive self-esteem important?</a:t>
            </a:r>
            <a:endParaRPr/>
          </a:p>
          <a:p>
            <a:pPr marL="285750" marR="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IE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Who?	Who in your life contributes to your positive self-esteem?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4"/>
          <p:cNvSpPr txBox="1">
            <a:spLocks noGrp="1"/>
          </p:cNvSpPr>
          <p:nvPr>
            <p:ph type="body" idx="1"/>
          </p:nvPr>
        </p:nvSpPr>
        <p:spPr>
          <a:xfrm>
            <a:off x="697832" y="2714625"/>
            <a:ext cx="10615103" cy="2863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IE">
                <a:latin typeface="Arial"/>
                <a:ea typeface="Arial"/>
                <a:cs typeface="Arial"/>
                <a:sym typeface="Arial"/>
              </a:rPr>
              <a:t>“Be kind towards others; </a:t>
            </a:r>
            <a:endParaRPr/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IE">
                <a:latin typeface="Arial"/>
                <a:ea typeface="Arial"/>
                <a:cs typeface="Arial"/>
                <a:sym typeface="Arial"/>
              </a:rPr>
              <a:t>When you are kinder towards others you tend to treat and think of yourself in a kinder way too.”</a:t>
            </a:r>
            <a:endParaRPr/>
          </a:p>
        </p:txBody>
      </p:sp>
      <p:sp>
        <p:nvSpPr>
          <p:cNvPr id="222" name="Google Shape;222;p4"/>
          <p:cNvSpPr txBox="1">
            <a:spLocks noGrp="1"/>
          </p:cNvSpPr>
          <p:nvPr>
            <p:ph type="body" idx="2"/>
          </p:nvPr>
        </p:nvSpPr>
        <p:spPr>
          <a:xfrm>
            <a:off x="697832" y="5695406"/>
            <a:ext cx="10615102" cy="624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IE"/>
              <a:t>Unknown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5"/>
          <p:cNvSpPr txBox="1">
            <a:spLocks noGrp="1"/>
          </p:cNvSpPr>
          <p:nvPr>
            <p:ph type="ctrTitle"/>
          </p:nvPr>
        </p:nvSpPr>
        <p:spPr>
          <a:xfrm>
            <a:off x="697832" y="120316"/>
            <a:ext cx="10615103" cy="766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IE"/>
              <a:t>Diamond 9</a:t>
            </a:r>
            <a:endParaRPr/>
          </a:p>
        </p:txBody>
      </p:sp>
      <p:sp>
        <p:nvSpPr>
          <p:cNvPr id="228" name="Google Shape;228;p5"/>
          <p:cNvSpPr txBox="1">
            <a:spLocks noGrp="1"/>
          </p:cNvSpPr>
          <p:nvPr>
            <p:ph type="body" idx="1"/>
          </p:nvPr>
        </p:nvSpPr>
        <p:spPr>
          <a:xfrm>
            <a:off x="697832" y="2655901"/>
            <a:ext cx="10615103" cy="3325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-IE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List 9 actions by which you can maintain positive self-esteem.</a:t>
            </a:r>
            <a:endParaRPr/>
          </a:p>
          <a:p>
            <a:pPr marL="0" lvl="0" indent="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-IE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Then, using the ‘Diamond 9’ worksheet, you must prioritise these actions. The most important action to maintaining positive self-esteem is placed towards the top of the ‘diamond’ and the least important action to maintaining positive self-esteem towards the bottom. Actions of equal importance are placed on the same row.</a:t>
            </a: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9" name="Google Shape;229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57850" y="0"/>
            <a:ext cx="1134150" cy="1134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6"/>
          <p:cNvSpPr txBox="1"/>
          <p:nvPr/>
        </p:nvSpPr>
        <p:spPr>
          <a:xfrm>
            <a:off x="1451296" y="3816991"/>
            <a:ext cx="9236278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Complete the Journal Activity (A) on page 132 in your Student Journal.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8"/>
          <p:cNvSpPr txBox="1"/>
          <p:nvPr/>
        </p:nvSpPr>
        <p:spPr>
          <a:xfrm>
            <a:off x="1451296" y="3816991"/>
            <a:ext cx="9236278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Complete the Journal Activity (B) on pages 132 and 133 in your Student Journal.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9"/>
          <p:cNvSpPr txBox="1">
            <a:spLocks noGrp="1"/>
          </p:cNvSpPr>
          <p:nvPr>
            <p:ph type="body" idx="1"/>
          </p:nvPr>
        </p:nvSpPr>
        <p:spPr>
          <a:xfrm>
            <a:off x="862149" y="4049487"/>
            <a:ext cx="5781932" cy="2225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937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IE" sz="1800">
                <a:solidFill>
                  <a:srgbClr val="0E9547"/>
                </a:solidFill>
              </a:rPr>
              <a:t>Recall</a:t>
            </a:r>
            <a:r>
              <a:rPr lang="en-IE" sz="1800">
                <a:solidFill>
                  <a:schemeClr val="accent1"/>
                </a:solidFill>
              </a:rPr>
              <a:t> </a:t>
            </a:r>
            <a:r>
              <a:rPr lang="en-IE" sz="1800">
                <a:solidFill>
                  <a:schemeClr val="dk1"/>
                </a:solidFill>
              </a:rPr>
              <a:t>what self-esteem is and</a:t>
            </a:r>
            <a:r>
              <a:rPr lang="en-IE" sz="1800">
                <a:solidFill>
                  <a:schemeClr val="accent1"/>
                </a:solidFill>
              </a:rPr>
              <a:t> </a:t>
            </a:r>
            <a:r>
              <a:rPr lang="en-IE" sz="1800">
                <a:solidFill>
                  <a:srgbClr val="0E9547"/>
                </a:solidFill>
              </a:rPr>
              <a:t>recall</a:t>
            </a:r>
            <a:r>
              <a:rPr lang="en-IE" sz="1800">
                <a:solidFill>
                  <a:schemeClr val="accent1"/>
                </a:solidFill>
              </a:rPr>
              <a:t> </a:t>
            </a:r>
            <a:r>
              <a:rPr lang="en-IE" sz="1800">
                <a:solidFill>
                  <a:schemeClr val="dk1"/>
                </a:solidFill>
              </a:rPr>
              <a:t>factors which influence self-esteem.</a:t>
            </a:r>
            <a:endParaRPr/>
          </a:p>
          <a:p>
            <a:pPr marL="39370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IE" sz="1800">
                <a:solidFill>
                  <a:srgbClr val="0E9547"/>
                </a:solidFill>
              </a:rPr>
              <a:t>Recall</a:t>
            </a:r>
            <a:r>
              <a:rPr lang="en-IE" sz="1800">
                <a:solidFill>
                  <a:schemeClr val="accent1"/>
                </a:solidFill>
              </a:rPr>
              <a:t> </a:t>
            </a:r>
            <a:r>
              <a:rPr lang="en-IE" sz="1800">
                <a:solidFill>
                  <a:schemeClr val="dk1"/>
                </a:solidFill>
              </a:rPr>
              <a:t>why positive self-esteem is important and </a:t>
            </a:r>
            <a:r>
              <a:rPr lang="en-IE" sz="1800">
                <a:solidFill>
                  <a:srgbClr val="0E9547"/>
                </a:solidFill>
              </a:rPr>
              <a:t>recall</a:t>
            </a:r>
            <a:r>
              <a:rPr lang="en-IE" sz="1800">
                <a:solidFill>
                  <a:schemeClr val="accent1"/>
                </a:solidFill>
              </a:rPr>
              <a:t> </a:t>
            </a:r>
            <a:r>
              <a:rPr lang="en-IE" sz="1800">
                <a:solidFill>
                  <a:schemeClr val="dk1"/>
                </a:solidFill>
              </a:rPr>
              <a:t>ways in which I can build positive self-esteem.</a:t>
            </a:r>
            <a:endParaRPr/>
          </a:p>
          <a:p>
            <a:pPr marL="393700" lvl="0" indent="-3429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IE" sz="1800">
                <a:solidFill>
                  <a:srgbClr val="0E9547"/>
                </a:solidFill>
              </a:rPr>
              <a:t>Identify</a:t>
            </a:r>
            <a:r>
              <a:rPr lang="en-IE" sz="1800">
                <a:solidFill>
                  <a:schemeClr val="accent1"/>
                </a:solidFill>
              </a:rPr>
              <a:t> </a:t>
            </a:r>
            <a:r>
              <a:rPr lang="en-IE" sz="1800">
                <a:solidFill>
                  <a:schemeClr val="dk1"/>
                </a:solidFill>
              </a:rPr>
              <a:t>realistic actions which will maintain positive self-esteem.</a:t>
            </a:r>
            <a:endParaRPr sz="1800">
              <a:solidFill>
                <a:schemeClr val="accent1"/>
              </a:solidFill>
            </a:endParaRPr>
          </a:p>
          <a:p>
            <a:pPr marL="228600" lvl="0" indent="-1143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302</Words>
  <Application>Microsoft Office PowerPoint</Application>
  <PresentationFormat>Widescreen</PresentationFormat>
  <Paragraphs>35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Lesson 62</vt:lpstr>
      <vt:lpstr>PowerPoint Presentation</vt:lpstr>
      <vt:lpstr>Discussion</vt:lpstr>
      <vt:lpstr>PowerPoint Presentation</vt:lpstr>
      <vt:lpstr>Diamond 9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62</dc:title>
  <dc:creator>H Clarke</dc:creator>
  <cp:lastModifiedBy>H Clarke</cp:lastModifiedBy>
  <cp:revision>2</cp:revision>
  <dcterms:created xsi:type="dcterms:W3CDTF">2021-02-08T06:25:00Z</dcterms:created>
  <dcterms:modified xsi:type="dcterms:W3CDTF">2021-03-14T19:24:46Z</dcterms:modified>
</cp:coreProperties>
</file>